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3" r:id="rId4"/>
    <p:sldId id="268" r:id="rId5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22" autoAdjust="0"/>
    <p:restoredTop sz="94265" autoAdjust="0"/>
  </p:normalViewPr>
  <p:slideViewPr>
    <p:cSldViewPr>
      <p:cViewPr>
        <p:scale>
          <a:sx n="90" d="100"/>
          <a:sy n="90" d="100"/>
        </p:scale>
        <p:origin x="-269" y="25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lamcenamiento\GRAFICAS%20GENERALES%20DE%20DETENIDOS%20-%20cop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lamcenamiento\BASES%20DE%20DATOS%20TRANSITTO%20-%20cop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lamcenamiento\BASES%20DE%20DATOS%20TRANSITTO%20-%20cop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lamcenamiento\BASES%20DE%20DATOS%20TRANSITTO%20-%20c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showVal val="1"/>
          </c:dLbls>
          <c:cat>
            <c:strRef>
              <c:f>Hoja5!$B$100:$E$100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Hoja5!$B$101:$E$101</c:f>
              <c:numCache>
                <c:formatCode>General</c:formatCode>
                <c:ptCount val="4"/>
                <c:pt idx="0">
                  <c:v>393</c:v>
                </c:pt>
                <c:pt idx="1">
                  <c:v>136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</c:ser>
        <c:shape val="box"/>
        <c:axId val="73258496"/>
        <c:axId val="103912960"/>
        <c:axId val="0"/>
      </c:bar3DChart>
      <c:catAx>
        <c:axId val="73258496"/>
        <c:scaling>
          <c:orientation val="minMax"/>
        </c:scaling>
        <c:axPos val="b"/>
        <c:majorTickMark val="none"/>
        <c:tickLblPos val="nextTo"/>
        <c:crossAx val="103912960"/>
        <c:crosses val="autoZero"/>
        <c:auto val="1"/>
        <c:lblAlgn val="ctr"/>
        <c:lblOffset val="100"/>
      </c:catAx>
      <c:valAx>
        <c:axId val="103912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3258496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TIPO DE ACCIDENTE </a:t>
            </a:r>
            <a:endParaRPr lang="en-US"/>
          </a:p>
          <a:p>
            <a:pPr>
              <a:defRPr/>
            </a:pPr>
            <a:r>
              <a:rPr lang="es-MX"/>
              <a:t>CON LESIONADOS Y FALLECIMIENTOS</a:t>
            </a:r>
          </a:p>
        </c:rich>
      </c:tx>
      <c:layout/>
    </c:title>
    <c:view3D>
      <c:rAngAx val="1"/>
    </c:view3D>
    <c:sideWall>
      <c:spPr>
        <a:solidFill>
          <a:sysClr val="window" lastClr="FFFFFF"/>
        </a:solidFill>
      </c:spPr>
    </c:sideWall>
    <c:backWall>
      <c:spPr>
        <a:solidFill>
          <a:sysClr val="window" lastClr="FFFFFF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v>TIPOS DE ACCIDENTES</c:v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Hoja3!$T$4:$T$12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Hoja3!$U$4:$U$12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17</c:v>
                </c:pt>
                <c:pt idx="3">
                  <c:v>9</c:v>
                </c:pt>
                <c:pt idx="4">
                  <c:v>14</c:v>
                </c:pt>
                <c:pt idx="5">
                  <c:v>7</c:v>
                </c:pt>
                <c:pt idx="6">
                  <c:v>12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v>LESIONADOS POR TIPO DE ACCIDENTE</c:v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Hoja3!$T$4:$T$12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Hoja3!$V$4:$V$12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v>MUERTOS POR TIPO DE ACCIDENTE</c:v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Hoja3!$T$4:$T$12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Hoja3!$W$4:$W$12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75"/>
        <c:shape val="box"/>
        <c:axId val="115283072"/>
        <c:axId val="115284608"/>
        <c:axId val="0"/>
      </c:bar3DChart>
      <c:catAx>
        <c:axId val="115283072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700"/>
            </a:pPr>
            <a:endParaRPr lang="en-US"/>
          </a:p>
        </c:txPr>
        <c:crossAx val="115284608"/>
        <c:crosses val="autoZero"/>
        <c:auto val="1"/>
        <c:lblAlgn val="ctr"/>
        <c:lblOffset val="100"/>
      </c:catAx>
      <c:valAx>
        <c:axId val="115284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5283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8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  <a:endParaRPr lang="en-US"/>
          </a:p>
          <a:p>
            <a:pPr>
              <a:defRPr/>
            </a:pPr>
            <a:r>
              <a:rPr lang="es-MX"/>
              <a:t>POR TIPO DE ACCIDENTES </a:t>
            </a:r>
            <a:endParaRPr lang="en-US"/>
          </a:p>
        </c:rich>
      </c:tx>
      <c:layout/>
    </c:title>
    <c:view3D>
      <c:rAngAx val="1"/>
    </c:view3D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Hoja3!$B$3:$B$11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Hoja3!$C$3:$C$11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17</c:v>
                </c:pt>
                <c:pt idx="3">
                  <c:v>9</c:v>
                </c:pt>
                <c:pt idx="4">
                  <c:v>14</c:v>
                </c:pt>
                <c:pt idx="5">
                  <c:v>7</c:v>
                </c:pt>
                <c:pt idx="6">
                  <c:v>12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hape val="box"/>
        <c:axId val="69083904"/>
        <c:axId val="69085440"/>
        <c:axId val="0"/>
      </c:bar3DChart>
      <c:catAx>
        <c:axId val="6908390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9085440"/>
        <c:crosses val="autoZero"/>
        <c:auto val="1"/>
        <c:lblAlgn val="ctr"/>
        <c:lblOffset val="100"/>
      </c:catAx>
      <c:valAx>
        <c:axId val="69085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7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9083904"/>
        <c:crosses val="autoZero"/>
        <c:crossBetween val="between"/>
        <c:majorUnit val="5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/>
            </a:pPr>
            <a:r>
              <a:rPr lang="es-MX" sz="1800" b="1" i="0" baseline="0"/>
              <a:t>CLASIFICACIÓN  POR CONDICION DEL CONDUCTOR Y CUANTIFICACIÓN</a:t>
            </a:r>
            <a:endParaRPr lang="en-US"/>
          </a:p>
          <a:p>
            <a:pPr>
              <a:defRPr/>
            </a:pPr>
            <a:r>
              <a:rPr lang="es-MX" sz="1800" b="1" i="0" baseline="0"/>
              <a:t>CON LESIONADOS Y FALLECIMIENTOS</a:t>
            </a:r>
          </a:p>
        </c:rich>
      </c:tx>
      <c:layout/>
    </c:title>
    <c:view3D>
      <c:rAngAx val="1"/>
    </c:view3D>
    <c:backWall>
      <c:spPr>
        <a:solidFill>
          <a:sysClr val="window" lastClr="FFFFFF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v>ACCIDENTES POR CONDICIONES DEL CONDUCTOR</c:v>
          </c:tx>
          <c:dLbls>
            <c:dLbl>
              <c:idx val="0"/>
              <c:layout>
                <c:manualLayout>
                  <c:x val="1.5110305228165628E-3"/>
                  <c:y val="-2.1685254027261486E-2"/>
                </c:manualLayout>
              </c:layout>
              <c:showVal val="1"/>
            </c:dLbl>
            <c:dLbl>
              <c:idx val="1"/>
              <c:layout>
                <c:manualLayout>
                  <c:x val="4.5330915684496861E-3"/>
                  <c:y val="-4.9566294919454842E-2"/>
                </c:manualLayout>
              </c:layout>
              <c:showVal val="1"/>
            </c:dLbl>
            <c:dLbl>
              <c:idx val="2"/>
              <c:layout>
                <c:manualLayout>
                  <c:x val="1.5110305228165628E-3"/>
                  <c:y val="-2.168525402726148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0978934324659251E-2"/>
                </c:manualLayout>
              </c:layout>
              <c:showVal val="1"/>
            </c:dLbl>
            <c:showVal val="1"/>
          </c:dLbls>
          <c:cat>
            <c:strRef>
              <c:f>Hoja3!$N$4:$N$7</c:f>
              <c:strCache>
                <c:ptCount val="4"/>
                <c:pt idx="0">
                  <c:v>EBRIEDAD COMPLETA</c:v>
                </c:pt>
                <c:pt idx="1">
                  <c:v>EBRIEDAD INCOMPLETA</c:v>
                </c:pt>
                <c:pt idx="2">
                  <c:v>NO EBRIEDAD</c:v>
                </c:pt>
                <c:pt idx="3">
                  <c:v>SIN DATOS POR HUIDA</c:v>
                </c:pt>
              </c:strCache>
            </c:strRef>
          </c:cat>
          <c:val>
            <c:numRef>
              <c:f>Hoja3!$O$4:$O$7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46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v>LESIONADOS POR CONDICONES DEL CONDUCTOR</c:v>
          </c:tx>
          <c:dLbls>
            <c:dLbl>
              <c:idx val="0"/>
              <c:layout>
                <c:manualLayout>
                  <c:x val="4.5330915684496861E-3"/>
                  <c:y val="-3.4076827757125193E-2"/>
                </c:manualLayout>
              </c:layout>
              <c:showVal val="1"/>
            </c:dLbl>
            <c:dLbl>
              <c:idx val="1"/>
              <c:layout>
                <c:manualLayout>
                  <c:x val="1.0577213659715871E-2"/>
                  <c:y val="-5.8859975216852489E-2"/>
                </c:manualLayout>
              </c:layout>
              <c:showVal val="1"/>
            </c:dLbl>
            <c:dLbl>
              <c:idx val="2"/>
              <c:layout>
                <c:manualLayout>
                  <c:x val="7.5551526140828114E-3"/>
                  <c:y val="-1.858736059479554E-2"/>
                </c:manualLayout>
              </c:layout>
              <c:showVal val="1"/>
            </c:dLbl>
            <c:dLbl>
              <c:idx val="3"/>
              <c:layout>
                <c:manualLayout>
                  <c:x val="1.511030522816673E-3"/>
                  <c:y val="-4.3370508054522916E-2"/>
                </c:manualLayout>
              </c:layout>
              <c:showVal val="1"/>
            </c:dLbl>
            <c:showVal val="1"/>
          </c:dLbls>
          <c:val>
            <c:numRef>
              <c:f>Hoja3!$P$4:$P$7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v>MUERTOS POR CONDICIONES DEL CONDUCTOR</c:v>
          </c:tx>
          <c:dLbls>
            <c:dLbl>
              <c:idx val="0"/>
              <c:layout>
                <c:manualLayout>
                  <c:x val="7.5551526140828114E-3"/>
                  <c:y val="-5.8859975216852489E-2"/>
                </c:manualLayout>
              </c:layout>
              <c:showVal val="1"/>
            </c:dLbl>
            <c:dLbl>
              <c:idx val="1"/>
              <c:layout>
                <c:manualLayout>
                  <c:x val="4.5330915684497382E-3"/>
                  <c:y val="-5.8859975216852489E-2"/>
                </c:manualLayout>
              </c:layout>
              <c:showVal val="1"/>
            </c:dLbl>
            <c:dLbl>
              <c:idx val="2"/>
              <c:layout>
                <c:manualLayout>
                  <c:x val="3.0220610456331235E-3"/>
                  <c:y val="-5.8859975216852489E-2"/>
                </c:manualLayout>
              </c:layout>
              <c:showVal val="1"/>
            </c:dLbl>
            <c:dLbl>
              <c:idx val="3"/>
              <c:layout>
                <c:manualLayout>
                  <c:x val="1.5109115440353487E-3"/>
                  <c:y val="-5.8859975216852489E-2"/>
                </c:manualLayout>
              </c:layout>
              <c:showVal val="1"/>
            </c:dLbl>
            <c:showVal val="1"/>
          </c:dLbls>
          <c:val>
            <c:numRef>
              <c:f>Hoja3!$Q$4:$Q$7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75"/>
        <c:shape val="box"/>
        <c:axId val="69240704"/>
        <c:axId val="69242240"/>
        <c:axId val="0"/>
      </c:bar3DChart>
      <c:catAx>
        <c:axId val="69240704"/>
        <c:scaling>
          <c:orientation val="minMax"/>
        </c:scaling>
        <c:axPos val="b"/>
        <c:majorTickMark val="none"/>
        <c:tickLblPos val="nextTo"/>
        <c:crossAx val="69242240"/>
        <c:crosses val="autoZero"/>
        <c:auto val="1"/>
        <c:lblAlgn val="ctr"/>
        <c:lblOffset val="100"/>
      </c:catAx>
      <c:valAx>
        <c:axId val="692422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9240704"/>
        <c:crosses val="autoZero"/>
        <c:crossBetween val="between"/>
      </c:valAx>
    </c:plotArea>
    <c:legend>
      <c:legendPos val="b"/>
      <c:layout/>
    </c:legend>
    <c:plotVisOnly val="1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20/02/2014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06976" y="8143900"/>
            <a:ext cx="125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Enero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VIALIDAD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 DE  ENERO 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enero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6 Gráfico"/>
          <p:cNvGraphicFramePr/>
          <p:nvPr/>
        </p:nvGraphicFramePr>
        <p:xfrm>
          <a:off x="332656" y="5364088"/>
          <a:ext cx="6192688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3 Gráfico"/>
          <p:cNvGraphicFramePr/>
          <p:nvPr/>
        </p:nvGraphicFramePr>
        <p:xfrm>
          <a:off x="332656" y="5436096"/>
          <a:ext cx="61926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4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4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enero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8" name="1 Gráfico"/>
          <p:cNvGraphicFramePr/>
          <p:nvPr/>
        </p:nvGraphicFramePr>
        <p:xfrm>
          <a:off x="404664" y="2411760"/>
          <a:ext cx="60486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RCRM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3786214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13" name="2 Gráfico"/>
          <p:cNvGraphicFramePr/>
          <p:nvPr/>
        </p:nvGraphicFramePr>
        <p:xfrm>
          <a:off x="0" y="1619672"/>
          <a:ext cx="6858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98</Words>
  <Application>Microsoft Office PowerPoint</Application>
  <PresentationFormat>Presentación en pantalla (4:3)</PresentationFormat>
  <Paragraphs>66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Salvadur</cp:lastModifiedBy>
  <cp:revision>132</cp:revision>
  <cp:lastPrinted>2013-04-09T01:32:33Z</cp:lastPrinted>
  <dcterms:created xsi:type="dcterms:W3CDTF">2013-05-04T00:53:54Z</dcterms:created>
  <dcterms:modified xsi:type="dcterms:W3CDTF">2014-02-20T19:04:50Z</dcterms:modified>
</cp:coreProperties>
</file>